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1" r:id="rId9"/>
    <p:sldId id="266"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7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Social_worker" TargetMode="External"/><Relationship Id="rId2" Type="http://schemas.openxmlformats.org/officeDocument/2006/relationships/hyperlink" Target="https://en.wikipedia.org/wiki/Social_work" TargetMode="External"/><Relationship Id="rId1" Type="http://schemas.openxmlformats.org/officeDocument/2006/relationships/slideLayout" Target="../slideLayouts/slideLayout2.xml"/><Relationship Id="rId6" Type="http://schemas.openxmlformats.org/officeDocument/2006/relationships/hyperlink" Target="https://en.wikipedia.org/wiki/Advocacy" TargetMode="External"/><Relationship Id="rId5" Type="http://schemas.openxmlformats.org/officeDocument/2006/relationships/hyperlink" Target="https://en.wikipedia.org/wiki/Nonprofit_organization" TargetMode="External"/><Relationship Id="rId4" Type="http://schemas.openxmlformats.org/officeDocument/2006/relationships/hyperlink" Target="https://en.wikipedia.org/wiki/Government_agenc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908" y="2731477"/>
            <a:ext cx="9144000" cy="773724"/>
          </a:xfrm>
        </p:spPr>
        <p:txBody>
          <a:bodyPr>
            <a:normAutofit/>
          </a:bodyPr>
          <a:lstStyle/>
          <a:p>
            <a:r>
              <a:rPr lang="en-US" sz="3200" b="1" dirty="0" smtClean="0">
                <a:latin typeface="Times New Roman" pitchFamily="18" charset="0"/>
                <a:cs typeface="Times New Roman" pitchFamily="18" charset="0"/>
              </a:rPr>
              <a:t>Definition and Components  of Social Case Work</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66252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5324"/>
          </a:xfrm>
        </p:spPr>
        <p:txBody>
          <a:bodyPr>
            <a:normAutofit/>
          </a:bodyPr>
          <a:lstStyle/>
          <a:p>
            <a:r>
              <a:rPr lang="en-US" sz="2800" b="1" dirty="0" smtClean="0">
                <a:latin typeface="Times New Roman" pitchFamily="18" charset="0"/>
                <a:cs typeface="Times New Roman" pitchFamily="18" charset="0"/>
              </a:rPr>
              <a:t>5) Professional Representative: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471961"/>
            <a:ext cx="10515600" cy="4705002"/>
          </a:xfrm>
        </p:spPr>
        <p:txBody>
          <a:bodyPr>
            <a:normAutofit/>
          </a:bodyPr>
          <a:lstStyle/>
          <a:p>
            <a:pPr marL="0" indent="0" algn="just">
              <a:buNone/>
            </a:pPr>
            <a:r>
              <a:rPr lang="en-US" dirty="0" smtClean="0"/>
              <a:t>	</a:t>
            </a:r>
            <a:r>
              <a:rPr lang="en-US" sz="2400" dirty="0" smtClean="0">
                <a:latin typeface="Times New Roman" pitchFamily="18" charset="0"/>
                <a:cs typeface="Times New Roman" pitchFamily="18" charset="0"/>
              </a:rPr>
              <a:t>In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2" tooltip="Social work"/>
              </a:rPr>
              <a:t>social work</a:t>
            </a:r>
            <a:r>
              <a:rPr lang="en-US" sz="2400" dirty="0">
                <a:latin typeface="Times New Roman" pitchFamily="18" charset="0"/>
                <a:cs typeface="Times New Roman" pitchFamily="18" charset="0"/>
              </a:rPr>
              <a:t>, a </a:t>
            </a:r>
            <a:r>
              <a:rPr lang="en-US" sz="2400" b="1" dirty="0">
                <a:latin typeface="Times New Roman" pitchFamily="18" charset="0"/>
                <a:cs typeface="Times New Roman" pitchFamily="18" charset="0"/>
              </a:rPr>
              <a:t>caseworker</a:t>
            </a:r>
            <a:r>
              <a:rPr lang="en-US" sz="2400" dirty="0">
                <a:latin typeface="Times New Roman" pitchFamily="18" charset="0"/>
                <a:cs typeface="Times New Roman" pitchFamily="18" charset="0"/>
              </a:rPr>
              <a:t> is a </a:t>
            </a:r>
            <a:r>
              <a:rPr lang="en-US" sz="2400" dirty="0">
                <a:latin typeface="Times New Roman" pitchFamily="18" charset="0"/>
                <a:cs typeface="Times New Roman" pitchFamily="18" charset="0"/>
                <a:hlinkClick r:id="rId3" tooltip="Social worker"/>
              </a:rPr>
              <a:t>social worker</a:t>
            </a:r>
            <a:r>
              <a:rPr lang="en-US" sz="2400" dirty="0">
                <a:latin typeface="Times New Roman" pitchFamily="18" charset="0"/>
                <a:cs typeface="Times New Roman" pitchFamily="18" charset="0"/>
              </a:rPr>
              <a:t> who is employed by a </a:t>
            </a:r>
            <a:r>
              <a:rPr lang="en-US" sz="2400" dirty="0">
                <a:latin typeface="Times New Roman" pitchFamily="18" charset="0"/>
                <a:cs typeface="Times New Roman" pitchFamily="18" charset="0"/>
                <a:hlinkClick r:id="rId4" tooltip="Government agency"/>
              </a:rPr>
              <a:t>government agency</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5" tooltip="Nonprofit organization"/>
              </a:rPr>
              <a:t>nonprofit organization</a:t>
            </a:r>
            <a:r>
              <a:rPr lang="en-US" sz="2400" dirty="0">
                <a:latin typeface="Times New Roman" pitchFamily="18" charset="0"/>
                <a:cs typeface="Times New Roman" pitchFamily="18" charset="0"/>
              </a:rPr>
              <a:t>, or another group to take on the cases of individuals and provide them with </a:t>
            </a:r>
            <a:r>
              <a:rPr lang="en-US" sz="2400" dirty="0">
                <a:latin typeface="Times New Roman" pitchFamily="18" charset="0"/>
                <a:cs typeface="Times New Roman" pitchFamily="18" charset="0"/>
                <a:hlinkClick r:id="rId6" tooltip="Advocacy"/>
              </a:rPr>
              <a:t>advocacy</a:t>
            </a:r>
            <a:r>
              <a:rPr lang="en-US" sz="2400" dirty="0">
                <a:latin typeface="Times New Roman" pitchFamily="18" charset="0"/>
                <a:cs typeface="Times New Roman" pitchFamily="18" charset="0"/>
              </a:rPr>
              <a:t>, information and solutions. </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However, while working </a:t>
            </a:r>
            <a:r>
              <a:rPr lang="en-US" sz="2400" dirty="0">
                <a:latin typeface="Times New Roman" pitchFamily="18" charset="0"/>
                <a:cs typeface="Times New Roman" pitchFamily="18" charset="0"/>
              </a:rPr>
              <a:t>in government agencies, nonprofit organizations, residential centers and health care facilities, caseworker duties include client outreach, support, referrals and follow up. </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Although </a:t>
            </a:r>
            <a:r>
              <a:rPr lang="en-US" sz="2400" dirty="0">
                <a:latin typeface="Times New Roman" pitchFamily="18" charset="0"/>
                <a:cs typeface="Times New Roman" pitchFamily="18" charset="0"/>
              </a:rPr>
              <a:t>caseworker job descriptions vary according to the setting, the role and responsibilities of the case worker entails helping people in difficult situations achieve their goals for a better life.</a:t>
            </a:r>
          </a:p>
        </p:txBody>
      </p:sp>
    </p:spTree>
    <p:extLst>
      <p:ext uri="{BB962C8B-B14F-4D97-AF65-F5344CB8AC3E}">
        <p14:creationId xmlns:p14="http://schemas.microsoft.com/office/powerpoint/2010/main" val="2883651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949206"/>
          </a:xfrm>
        </p:spPr>
        <p:txBody>
          <a:bodyPr>
            <a:normAutofit/>
          </a:bodyPr>
          <a:lstStyle/>
          <a:p>
            <a:pPr marL="0" lvl="0" indent="0" algn="just">
              <a:lnSpc>
                <a:spcPct val="100000"/>
              </a:lnSpc>
              <a:spcBef>
                <a:spcPct val="20000"/>
              </a:spcBef>
              <a:buNone/>
            </a:pPr>
            <a:endParaRPr lang="en-US" sz="2400" b="1" dirty="0" smtClean="0">
              <a:solidFill>
                <a:prstClr val="black"/>
              </a:solidFill>
              <a:latin typeface="Times New Roman" pitchFamily="18" charset="0"/>
              <a:cs typeface="Times New Roman" pitchFamily="18" charset="0"/>
            </a:endParaRPr>
          </a:p>
          <a:p>
            <a:pPr marL="0" lvl="0" indent="0" algn="just">
              <a:lnSpc>
                <a:spcPct val="100000"/>
              </a:lnSpc>
              <a:spcBef>
                <a:spcPct val="20000"/>
              </a:spcBef>
              <a:buNone/>
            </a:pPr>
            <a:r>
              <a:rPr lang="en-US" sz="2400" b="1" dirty="0" smtClean="0">
                <a:solidFill>
                  <a:prstClr val="black"/>
                </a:solidFill>
                <a:latin typeface="Times New Roman" pitchFamily="18" charset="0"/>
                <a:cs typeface="Times New Roman" pitchFamily="18" charset="0"/>
              </a:rPr>
              <a:t>Reference</a:t>
            </a:r>
            <a:r>
              <a:rPr lang="en-US" sz="2400" b="1"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Khalid, M. (2008). Social Work Theory and Practice: with special reference to Pakistan.5</a:t>
            </a:r>
            <a:r>
              <a:rPr lang="en-US" sz="2400" baseline="30000" dirty="0">
                <a:solidFill>
                  <a:prstClr val="black"/>
                </a:solidFill>
                <a:latin typeface="Times New Roman" pitchFamily="18" charset="0"/>
                <a:cs typeface="Times New Roman" pitchFamily="18" charset="0"/>
              </a:rPr>
              <a:t>th</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ed</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Kifayat</a:t>
            </a:r>
            <a:r>
              <a:rPr lang="en-US" sz="2400" dirty="0">
                <a:solidFill>
                  <a:prstClr val="black"/>
                </a:solidFill>
                <a:latin typeface="Times New Roman" pitchFamily="18" charset="0"/>
                <a:cs typeface="Times New Roman" pitchFamily="18" charset="0"/>
              </a:rPr>
              <a:t> Academy, Lahore</a:t>
            </a:r>
          </a:p>
        </p:txBody>
      </p:sp>
    </p:spTree>
    <p:extLst>
      <p:ext uri="{BB962C8B-B14F-4D97-AF65-F5344CB8AC3E}">
        <p14:creationId xmlns:p14="http://schemas.microsoft.com/office/powerpoint/2010/main" val="85580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6771"/>
            <a:ext cx="10515600" cy="5530192"/>
          </a:xfrm>
        </p:spPr>
        <p:txBody>
          <a:bodyPr>
            <a:normAutofit/>
          </a:bodyPr>
          <a:lstStyle/>
          <a:p>
            <a:pPr marL="0" indent="0" algn="just">
              <a:buNone/>
            </a:pPr>
            <a:r>
              <a:rPr lang="en-US" dirty="0" smtClean="0"/>
              <a:t>	</a:t>
            </a:r>
            <a:r>
              <a:rPr lang="en-US" sz="2400" dirty="0" smtClean="0">
                <a:latin typeface="Times New Roman" pitchFamily="18" charset="0"/>
                <a:cs typeface="Times New Roman" pitchFamily="18" charset="0"/>
              </a:rPr>
              <a:t>Social Case Work is </a:t>
            </a:r>
            <a:r>
              <a:rPr lang="en-US" sz="2400" b="1" dirty="0" smtClean="0">
                <a:latin typeface="Times New Roman" pitchFamily="18" charset="0"/>
                <a:cs typeface="Times New Roman" pitchFamily="18" charset="0"/>
              </a:rPr>
              <a:t>one of the basic methods of Social Work </a:t>
            </a:r>
            <a:r>
              <a:rPr lang="en-US" sz="2400" dirty="0" smtClean="0">
                <a:latin typeface="Times New Roman" pitchFamily="18" charset="0"/>
                <a:cs typeface="Times New Roman" pitchFamily="18" charset="0"/>
              </a:rPr>
              <a:t>which is </a:t>
            </a:r>
            <a:r>
              <a:rPr lang="en-US" sz="2400" b="1" dirty="0" smtClean="0">
                <a:latin typeface="Times New Roman" pitchFamily="18" charset="0"/>
                <a:cs typeface="Times New Roman" pitchFamily="18" charset="0"/>
              </a:rPr>
              <a:t>primarily related </a:t>
            </a:r>
            <a:r>
              <a:rPr lang="en-US" sz="2400" dirty="0" smtClean="0">
                <a:latin typeface="Times New Roman" pitchFamily="18" charset="0"/>
                <a:cs typeface="Times New Roman" pitchFamily="18" charset="0"/>
              </a:rPr>
              <a:t>with the </a:t>
            </a:r>
            <a:r>
              <a:rPr lang="en-US" sz="2400" b="1" dirty="0" smtClean="0">
                <a:latin typeface="Times New Roman" pitchFamily="18" charset="0"/>
                <a:cs typeface="Times New Roman" pitchFamily="18" charset="0"/>
              </a:rPr>
              <a:t>psychosocial problems of individuals</a:t>
            </a:r>
            <a:r>
              <a:rPr lang="en-US" sz="2400" dirty="0" smtClean="0">
                <a:latin typeface="Times New Roman" pitchFamily="18" charset="0"/>
                <a:cs typeface="Times New Roman" pitchFamily="18" charset="0"/>
              </a:rPr>
              <a:t>. It involves the study of individual problem in total setting and undertakes a very careful observation of the individual and his/her problem. </a:t>
            </a:r>
          </a:p>
          <a:p>
            <a:pPr marL="0" indent="0" algn="just">
              <a:buNone/>
            </a:pP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Friedlander</a:t>
            </a:r>
            <a:r>
              <a:rPr lang="en-US" sz="2400" dirty="0" smtClean="0">
                <a:latin typeface="Times New Roman" pitchFamily="18" charset="0"/>
                <a:cs typeface="Times New Roman" pitchFamily="18" charset="0"/>
              </a:rPr>
              <a:t> defines Social Case Work “as a method which helps by counselling the individual client to effect better social relationships and a social adjustment that makes it possible for him to lead a successful and useful lie”.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the words of </a:t>
            </a:r>
            <a:r>
              <a:rPr lang="en-US" sz="2400" b="1" dirty="0" smtClean="0">
                <a:latin typeface="Times New Roman" pitchFamily="18" charset="0"/>
                <a:cs typeface="Times New Roman" pitchFamily="18" charset="0"/>
              </a:rPr>
              <a:t>Mary Richmond</a:t>
            </a:r>
            <a:r>
              <a:rPr lang="en-US" sz="2400" dirty="0" smtClean="0">
                <a:latin typeface="Times New Roman" pitchFamily="18" charset="0"/>
                <a:cs typeface="Times New Roman" pitchFamily="18" charset="0"/>
              </a:rPr>
              <a:t>: “Social Case Work is the art if doing different things for and with different people by cooperating with them to achieve at one and the same time their own and society’s betterment”.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038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	</a:t>
            </a:r>
            <a:r>
              <a:rPr lang="en-US" sz="2400" dirty="0" smtClean="0">
                <a:latin typeface="Times New Roman" pitchFamily="18" charset="0"/>
                <a:cs typeface="Times New Roman" pitchFamily="18" charset="0"/>
              </a:rPr>
              <a:t>Whereas </a:t>
            </a:r>
            <a:r>
              <a:rPr lang="en-US" sz="2400" b="1" dirty="0" smtClean="0">
                <a:latin typeface="Times New Roman" pitchFamily="18" charset="0"/>
                <a:cs typeface="Times New Roman" pitchFamily="18" charset="0"/>
              </a:rPr>
              <a:t>H. H. Perlman </a:t>
            </a:r>
            <a:r>
              <a:rPr lang="en-US" sz="2400" dirty="0" smtClean="0">
                <a:latin typeface="Times New Roman" pitchFamily="18" charset="0"/>
                <a:cs typeface="Times New Roman" pitchFamily="18" charset="0"/>
              </a:rPr>
              <a:t>defines Social Case Work “as a process used by certain human welfare agencies to help individual to cope more effectively with their problems in social functioning”. </a:t>
            </a:r>
          </a:p>
          <a:p>
            <a:pPr marL="0" indent="0" algn="just">
              <a:buNone/>
            </a:pPr>
            <a:r>
              <a:rPr lang="en-US" sz="2400" dirty="0" smtClean="0">
                <a:latin typeface="Times New Roman" pitchFamily="18" charset="0"/>
                <a:cs typeface="Times New Roman" pitchFamily="18" charset="0"/>
              </a:rPr>
              <a:t>She adds that the nucleus of the case work event is this:</a:t>
            </a:r>
          </a:p>
          <a:p>
            <a:pPr marL="0" indent="0" algn="just">
              <a:buNone/>
            </a:pPr>
            <a:r>
              <a:rPr lang="en-US" sz="2400" dirty="0">
                <a:latin typeface="Times New Roman" pitchFamily="18" charset="0"/>
                <a:cs typeface="Times New Roman" pitchFamily="18" charset="0"/>
              </a:rPr>
              <a:t>	</a:t>
            </a:r>
            <a:r>
              <a:rPr lang="en-US" sz="2400" i="1" dirty="0" smtClean="0">
                <a:latin typeface="Times New Roman" pitchFamily="18" charset="0"/>
                <a:cs typeface="Times New Roman" pitchFamily="18" charset="0"/>
              </a:rPr>
              <a:t>A person with a problem comes to a place where a professional representative helps him by a given process.</a:t>
            </a: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05336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Components of Social Case Work:</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t>	</a:t>
            </a:r>
            <a:r>
              <a:rPr lang="en-US" sz="2400" dirty="0" smtClean="0">
                <a:latin typeface="Times New Roman" pitchFamily="18" charset="0"/>
                <a:cs typeface="Times New Roman" pitchFamily="18" charset="0"/>
              </a:rPr>
              <a:t>Social Case Work process consists of following important components:</a:t>
            </a:r>
          </a:p>
          <a:p>
            <a:pPr marL="514350" indent="-514350" algn="just">
              <a:buAutoNum type="arabicParenR"/>
            </a:pPr>
            <a:r>
              <a:rPr lang="en-US" sz="2400" dirty="0" smtClean="0">
                <a:latin typeface="Times New Roman" pitchFamily="18" charset="0"/>
                <a:cs typeface="Times New Roman" pitchFamily="18" charset="0"/>
              </a:rPr>
              <a:t>Person</a:t>
            </a:r>
          </a:p>
          <a:p>
            <a:pPr marL="514350" indent="-514350" algn="just">
              <a:buAutoNum type="arabicParenR"/>
            </a:pPr>
            <a:r>
              <a:rPr lang="en-US" sz="2400" dirty="0" smtClean="0">
                <a:latin typeface="Times New Roman" pitchFamily="18" charset="0"/>
                <a:cs typeface="Times New Roman" pitchFamily="18" charset="0"/>
              </a:rPr>
              <a:t>Problem</a:t>
            </a:r>
          </a:p>
          <a:p>
            <a:pPr marL="514350" indent="-514350" algn="just">
              <a:buAutoNum type="arabicParenR"/>
            </a:pPr>
            <a:r>
              <a:rPr lang="en-US" sz="2400" dirty="0" smtClean="0">
                <a:latin typeface="Times New Roman" pitchFamily="18" charset="0"/>
                <a:cs typeface="Times New Roman" pitchFamily="18" charset="0"/>
              </a:rPr>
              <a:t>Place (Agency) </a:t>
            </a:r>
          </a:p>
          <a:p>
            <a:pPr marL="514350" indent="-514350" algn="just">
              <a:buAutoNum type="arabicParenR"/>
            </a:pPr>
            <a:r>
              <a:rPr lang="en-US" sz="2400" dirty="0" smtClean="0">
                <a:latin typeface="Times New Roman" pitchFamily="18" charset="0"/>
                <a:cs typeface="Times New Roman" pitchFamily="18" charset="0"/>
              </a:rPr>
              <a:t>Process</a:t>
            </a:r>
          </a:p>
          <a:p>
            <a:pPr marL="514350" indent="-514350" algn="just">
              <a:buAutoNum type="arabicParenR"/>
            </a:pPr>
            <a:r>
              <a:rPr lang="en-US" sz="2400" dirty="0" smtClean="0">
                <a:latin typeface="Times New Roman" pitchFamily="18" charset="0"/>
                <a:cs typeface="Times New Roman" pitchFamily="18" charset="0"/>
              </a:rPr>
              <a:t>Professional Representative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225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568"/>
          </a:xfrm>
        </p:spPr>
        <p:txBody>
          <a:bodyPr>
            <a:normAutofit/>
          </a:bodyPr>
          <a:lstStyle/>
          <a:p>
            <a:r>
              <a:rPr lang="en-US" sz="2800" b="1" dirty="0" smtClean="0">
                <a:latin typeface="Times New Roman" pitchFamily="18" charset="0"/>
                <a:cs typeface="Times New Roman" pitchFamily="18" charset="0"/>
              </a:rPr>
              <a:t>1) Person: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304694"/>
            <a:ext cx="10515600" cy="4872270"/>
          </a:xfrm>
        </p:spPr>
        <p:txBody>
          <a:bodyPr>
            <a:normAutofit lnSpcReduction="10000"/>
          </a:bodyPr>
          <a:lstStyle/>
          <a:p>
            <a:pPr marL="0" indent="0" algn="just">
              <a:buNone/>
            </a:pPr>
            <a:r>
              <a:rPr lang="en-US" dirty="0" smtClean="0"/>
              <a:t>	</a:t>
            </a:r>
            <a:r>
              <a:rPr lang="en-US" dirty="0" smtClean="0">
                <a:latin typeface="Times New Roman" pitchFamily="18" charset="0"/>
                <a:cs typeface="Times New Roman" pitchFamily="18" charset="0"/>
              </a:rPr>
              <a:t>The person or client is an individual under stress. Because of the forces beyond his/her conscious control, he/she is unable to make a personally or socially satisfactory adjustment to the existing situation.</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However, to study a person the following points should be kept in mind:</a:t>
            </a:r>
          </a:p>
          <a:p>
            <a:pPr marL="0" indent="0" algn="just">
              <a:buNone/>
            </a:pPr>
            <a:r>
              <a:rPr lang="en-US" dirty="0" smtClean="0">
                <a:latin typeface="Times New Roman" pitchFamily="18" charset="0"/>
                <a:cs typeface="Times New Roman" pitchFamily="18" charset="0"/>
              </a:rPr>
              <a:t> a) A case worker does not have to take a complete history, the nature of the problem and the agency will determine the nature and extent of knowledge.</a:t>
            </a:r>
          </a:p>
          <a:p>
            <a:pPr marL="0" indent="0" algn="just">
              <a:buNone/>
            </a:pPr>
            <a:endParaRPr lang="en-US" dirty="0" smtClean="0">
              <a:latin typeface="Times New Roman" pitchFamily="18" charset="0"/>
              <a:cs typeface="Times New Roman" pitchFamily="18" charset="0"/>
            </a:endParaRPr>
          </a:p>
          <a:p>
            <a:pPr marL="0" lvl="0" indent="0" algn="just">
              <a:buNone/>
            </a:pPr>
            <a:r>
              <a:rPr lang="en-US" dirty="0" smtClean="0">
                <a:latin typeface="Times New Roman" pitchFamily="18" charset="0"/>
                <a:cs typeface="Times New Roman" pitchFamily="18" charset="0"/>
              </a:rPr>
              <a:t>b) A person’s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has meaning and purpose. A case worker must understand the client’s behavior and reactions to gain insight into his/her problem.</a:t>
            </a:r>
            <a:r>
              <a:rPr lang="en-US" dirty="0">
                <a:solidFill>
                  <a:prstClr val="black"/>
                </a:solidFill>
                <a:latin typeface="Times New Roman" pitchFamily="18" charset="0"/>
                <a:cs typeface="Times New Roman" pitchFamily="18" charset="0"/>
              </a:rPr>
              <a:t> </a:t>
            </a:r>
            <a:endParaRPr lang="en-US" dirty="0" smtClean="0">
              <a:solidFill>
                <a:prstClr val="black"/>
              </a:solidFill>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964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6114"/>
          </a:xfrm>
        </p:spPr>
        <p:txBody>
          <a:bodyPr>
            <a:normAutofit/>
          </a:bodyPr>
          <a:lstStyle/>
          <a:p>
            <a:r>
              <a:rPr lang="en-US" sz="2800" dirty="0" err="1" smtClean="0">
                <a:latin typeface="Times New Roman" pitchFamily="18" charset="0"/>
                <a:cs typeface="Times New Roman" pitchFamily="18" charset="0"/>
              </a:rPr>
              <a:t>Cont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838200" y="1271240"/>
            <a:ext cx="10515600" cy="4905723"/>
          </a:xfrm>
        </p:spPr>
        <p:txBody>
          <a:bodyPr>
            <a:normAutofit/>
          </a:bodyPr>
          <a:lstStyle/>
          <a:p>
            <a:pPr marL="0" indent="0" algn="just">
              <a:buNone/>
            </a:pPr>
            <a:r>
              <a:rPr lang="en-US" sz="2400" dirty="0" smtClean="0">
                <a:latin typeface="Times New Roman" pitchFamily="18" charset="0"/>
                <a:cs typeface="Times New Roman" pitchFamily="18" charset="0"/>
              </a:rPr>
              <a:t>c) A person’s behavior depends upon his/her personality structure so a case worker must need to understand his/her personality.</a:t>
            </a: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d) A person with a problem is under double stress: the threat or actual attack of the problem and his/her mental reaction to the problem. Often a potential problem is worse than the real problem.  </a:t>
            </a: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e) A persona at any stage of his/her life is not merely “a product of nature and nurture”. He/she therefore should be understood with reference to his/her bio-psycho-social background.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5672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904"/>
          </a:xfrm>
        </p:spPr>
        <p:txBody>
          <a:bodyPr>
            <a:normAutofit/>
          </a:bodyPr>
          <a:lstStyle/>
          <a:p>
            <a:r>
              <a:rPr lang="en-US" sz="2800" b="1" dirty="0" smtClean="0">
                <a:latin typeface="Times New Roman" pitchFamily="18" charset="0"/>
                <a:cs typeface="Times New Roman" pitchFamily="18" charset="0"/>
              </a:rPr>
              <a:t>2) Problem:</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125416"/>
            <a:ext cx="10515600" cy="5451230"/>
          </a:xfrm>
        </p:spPr>
        <p:txBody>
          <a:bodyPr>
            <a:normAutofit fontScale="92500"/>
          </a:bodyPr>
          <a:lstStyle/>
          <a:p>
            <a:pPr marL="0" indent="0">
              <a:buNone/>
            </a:pPr>
            <a:r>
              <a:rPr lang="en-US" dirty="0" smtClean="0"/>
              <a:t>	</a:t>
            </a:r>
            <a:r>
              <a:rPr lang="en-US" sz="2200" dirty="0" smtClean="0">
                <a:latin typeface="Times New Roman" pitchFamily="18" charset="0"/>
                <a:cs typeface="Times New Roman" pitchFamily="18" charset="0"/>
              </a:rPr>
              <a:t>The problem may be unmet needs – economic, medical, educational, recreational or it may be a stress – psychological, social or physical.</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The problems affect, singly or in combination, the client’s social functioning. So it is important to understand the different aspects of a problem.</a:t>
            </a:r>
          </a:p>
          <a:p>
            <a:pPr marL="0" indent="0">
              <a:buNone/>
            </a:pPr>
            <a:r>
              <a:rPr lang="en-US" sz="2200" dirty="0" smtClean="0">
                <a:latin typeface="Times New Roman" pitchFamily="18" charset="0"/>
                <a:cs typeface="Times New Roman" pitchFamily="18" charset="0"/>
              </a:rPr>
              <a:t>a) The multifaceted and dynamic nature of the client’s problem requires selection by the case worker and client of some part of it as the unit of work. Selection of the problem depends upon:</a:t>
            </a:r>
          </a:p>
          <a:p>
            <a:pPr marL="0" indent="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What the client wants and needs?</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ii) What the case worker’s professional judgment indicates as</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possible and desirable solutions?</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iii) What the agency is for and can offer?</a:t>
            </a:r>
          </a:p>
          <a:p>
            <a:pPr marL="0" lvl="0" indent="0">
              <a:buNone/>
            </a:pPr>
            <a:r>
              <a:rPr lang="en-US" sz="2200" dirty="0">
                <a:solidFill>
                  <a:prstClr val="black"/>
                </a:solidFill>
                <a:latin typeface="Times New Roman" pitchFamily="18" charset="0"/>
                <a:cs typeface="Times New Roman" pitchFamily="18" charset="0"/>
              </a:rPr>
              <a:t>b) The problem in any part of a person’s life tends to create a “chain reaction”. It is vital to understand which one is the cause or the effect.</a:t>
            </a:r>
          </a:p>
          <a:p>
            <a:pPr marL="0" lvl="0" indent="0">
              <a:buNone/>
            </a:pPr>
            <a:endParaRPr lang="en-US" sz="2200" dirty="0">
              <a:solidFill>
                <a:prstClr val="black"/>
              </a:solidFill>
              <a:latin typeface="Times New Roman" pitchFamily="18" charset="0"/>
              <a:cs typeface="Times New Roman" pitchFamily="18" charset="0"/>
            </a:endParaRPr>
          </a:p>
          <a:p>
            <a:pPr marL="0" lvl="0" indent="0">
              <a:buNone/>
            </a:pPr>
            <a:r>
              <a:rPr lang="en-US" sz="2200" dirty="0">
                <a:solidFill>
                  <a:prstClr val="black"/>
                </a:solidFill>
                <a:latin typeface="Times New Roman" pitchFamily="18" charset="0"/>
                <a:cs typeface="Times New Roman" pitchFamily="18" charset="0"/>
              </a:rPr>
              <a:t>c) A problem which a person encounters has both an objective and subjective significance, and they not only co-exist, but one may be the cause of the other.</a:t>
            </a:r>
          </a:p>
          <a:p>
            <a:pPr marL="0" lvl="0" indent="0">
              <a:buNone/>
            </a:pPr>
            <a:endParaRPr lang="en-US" dirty="0">
              <a:solidFill>
                <a:prstClr val="black"/>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0445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4534"/>
          </a:xfrm>
        </p:spPr>
        <p:txBody>
          <a:bodyPr>
            <a:normAutofit/>
          </a:bodyPr>
          <a:lstStyle/>
          <a:p>
            <a:r>
              <a:rPr lang="en-US" sz="2800" b="1" dirty="0" smtClean="0">
                <a:latin typeface="Times New Roman" pitchFamily="18" charset="0"/>
                <a:cs typeface="Times New Roman" pitchFamily="18" charset="0"/>
              </a:rPr>
              <a:t>3) Place/Agency:</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561171"/>
            <a:ext cx="10515600" cy="4615792"/>
          </a:xfrm>
        </p:spPr>
        <p:txBody>
          <a:bodyPr>
            <a:normAutofit fontScale="92500" lnSpcReduction="10000"/>
          </a:bodyPr>
          <a:lstStyle/>
          <a:p>
            <a:pPr marL="0" indent="0">
              <a:buNone/>
            </a:pPr>
            <a:r>
              <a:rPr lang="en-US" dirty="0" smtClean="0"/>
              <a:t>	</a:t>
            </a:r>
            <a:r>
              <a:rPr lang="en-US" sz="2200" dirty="0" smtClean="0">
                <a:latin typeface="Times New Roman" pitchFamily="18" charset="0"/>
                <a:cs typeface="Times New Roman" pitchFamily="18" charset="0"/>
              </a:rPr>
              <a:t>A social agency is an organized institution for expressing the will of a society or of  some group in that society for the welfare of its people.</a:t>
            </a:r>
          </a:p>
          <a:p>
            <a:pPr marL="571500" indent="-571500">
              <a:buAutoNum type="romanLcParenBoth"/>
            </a:pPr>
            <a:r>
              <a:rPr lang="en-US" sz="2200" dirty="0" smtClean="0">
                <a:latin typeface="Times New Roman" pitchFamily="18" charset="0"/>
                <a:cs typeface="Times New Roman" pitchFamily="18" charset="0"/>
              </a:rPr>
              <a:t>Classification of  social welfare agency by different criteria:</a:t>
            </a:r>
          </a:p>
          <a:p>
            <a:pPr marL="0" indent="0">
              <a:buNone/>
            </a:pPr>
            <a:r>
              <a:rPr lang="en-US" sz="2200" dirty="0" smtClean="0">
                <a:latin typeface="Times New Roman" pitchFamily="18" charset="0"/>
                <a:cs typeface="Times New Roman" pitchFamily="18" charset="0"/>
              </a:rPr>
              <a:t>	 (a) Private or Public Agency</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(b) Primary or Secondary Agency</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(c) Local, Provincial or National Agency</a:t>
            </a:r>
          </a:p>
          <a:p>
            <a:pPr marL="0" indent="0">
              <a:buNone/>
            </a:pPr>
            <a:r>
              <a:rPr lang="en-US" sz="2200" dirty="0" smtClean="0">
                <a:latin typeface="Times New Roman" pitchFamily="18" charset="0"/>
                <a:cs typeface="Times New Roman" pitchFamily="18" charset="0"/>
              </a:rPr>
              <a:t>	 (d) Closed or Open Agency</a:t>
            </a:r>
          </a:p>
          <a:p>
            <a:pPr marL="0" lvl="0" indent="0" algn="just">
              <a:buNone/>
            </a:pPr>
            <a:r>
              <a:rPr lang="en-US" sz="2200" dirty="0">
                <a:solidFill>
                  <a:prstClr val="black"/>
                </a:solidFill>
                <a:latin typeface="Times New Roman" pitchFamily="18" charset="0"/>
                <a:cs typeface="Times New Roman" pitchFamily="18" charset="0"/>
              </a:rPr>
              <a:t>(ii) Each social welfare agency develops its programs by which a particular area of social needs are served. The effectiveness of service will de[pend on the resources of the agency, competence of its staff and support of the community.</a:t>
            </a:r>
          </a:p>
          <a:p>
            <a:pPr marL="0" lvl="0" indent="0" algn="just">
              <a:buNone/>
            </a:pPr>
            <a:endParaRPr lang="en-US" sz="2200" dirty="0">
              <a:solidFill>
                <a:prstClr val="black"/>
              </a:solidFill>
              <a:latin typeface="Times New Roman" pitchFamily="18" charset="0"/>
              <a:cs typeface="Times New Roman" pitchFamily="18" charset="0"/>
            </a:endParaRPr>
          </a:p>
          <a:p>
            <a:pPr marL="0" lvl="0" indent="0" algn="just">
              <a:buNone/>
            </a:pPr>
            <a:r>
              <a:rPr lang="en-US" sz="2200" dirty="0">
                <a:solidFill>
                  <a:prstClr val="black"/>
                </a:solidFill>
                <a:latin typeface="Times New Roman" pitchFamily="18" charset="0"/>
                <a:cs typeface="Times New Roman" pitchFamily="18" charset="0"/>
              </a:rPr>
              <a:t>(iii) The case worker is employed by the agency, the range and nature of his function being defined and limited by the agency.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9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753"/>
          </a:xfrm>
        </p:spPr>
        <p:txBody>
          <a:bodyPr>
            <a:normAutofit/>
          </a:bodyPr>
          <a:lstStyle/>
          <a:p>
            <a:r>
              <a:rPr lang="en-US" sz="2800" b="1" dirty="0" smtClean="0">
                <a:latin typeface="Times New Roman" pitchFamily="18" charset="0"/>
                <a:cs typeface="Times New Roman" pitchFamily="18" charset="0"/>
              </a:rPr>
              <a:t>4) Process: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170878"/>
            <a:ext cx="10515600" cy="5107259"/>
          </a:xfrm>
        </p:spPr>
        <p:txBody>
          <a:bodyPr>
            <a:normAutofit/>
          </a:bodyPr>
          <a:lstStyle/>
          <a:p>
            <a:pPr marL="0" indent="0">
              <a:buNone/>
            </a:pPr>
            <a:r>
              <a:rPr lang="en-US" dirty="0" smtClean="0"/>
              <a:t>	</a:t>
            </a:r>
            <a:r>
              <a:rPr lang="en-US" sz="2000" dirty="0" smtClean="0">
                <a:latin typeface="Times New Roman" pitchFamily="18" charset="0"/>
                <a:cs typeface="Times New Roman" pitchFamily="18" charset="0"/>
              </a:rPr>
              <a:t>Social </a:t>
            </a:r>
            <a:r>
              <a:rPr lang="en-US" sz="2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ase </a:t>
            </a:r>
            <a:r>
              <a:rPr lang="en-US" sz="2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ork is a process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 which individual client is treated as a total unit. His/her internal and external forces are mobilized in such a manner so that he/she may solve his/her problem. </a:t>
            </a:r>
          </a:p>
          <a:p>
            <a:pPr marL="0"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As a method, social case work gives much emphasis on environmental reorganization and thereby attempts to bring about a change in client’s attitude and behavior. It is based on following assumptions:</a:t>
            </a:r>
          </a:p>
          <a:p>
            <a:pPr marL="571500" indent="-571500">
              <a:buAutoNum type="romanLcParenR"/>
            </a:pPr>
            <a:r>
              <a:rPr lang="en-US" sz="2000" dirty="0" smtClean="0">
                <a:latin typeface="Times New Roman" pitchFamily="18" charset="0"/>
                <a:cs typeface="Times New Roman" pitchFamily="18" charset="0"/>
              </a:rPr>
              <a:t>Case work involves a professional relationship between the worker and the client. </a:t>
            </a:r>
          </a:p>
          <a:p>
            <a:pPr marL="571500" indent="-571500">
              <a:buAutoNum type="romanLcParen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Every problem is not psychological in nature.</a:t>
            </a:r>
          </a:p>
          <a:p>
            <a:pPr marL="571500" indent="-571500">
              <a:buAutoNum type="romanLcParenR"/>
            </a:pPr>
            <a:r>
              <a:rPr lang="en-US" sz="2000" dirty="0" smtClean="0">
                <a:latin typeface="Times New Roman" pitchFamily="18" charset="0"/>
                <a:cs typeface="Times New Roman" pitchFamily="18" charset="0"/>
              </a:rPr>
              <a:t>Perfect adjustment between an individual and his/her environment is hardly possible. </a:t>
            </a:r>
          </a:p>
          <a:p>
            <a:pPr marL="0" lvl="0" indent="0">
              <a:buNone/>
            </a:pPr>
            <a:r>
              <a:rPr lang="en-US" sz="2000" dirty="0">
                <a:solidFill>
                  <a:prstClr val="black"/>
                </a:solidFill>
                <a:latin typeface="Times New Roman" pitchFamily="18" charset="0"/>
                <a:cs typeface="Times New Roman" pitchFamily="18" charset="0"/>
              </a:rPr>
              <a:t>iv) Basic to the theory and practice of social case work is the belief that the client him/herself must be responsible for developing insight into his/her problems.</a:t>
            </a:r>
          </a:p>
          <a:p>
            <a:pPr marL="0" lvl="0" indent="0">
              <a:buNone/>
            </a:pPr>
            <a:endParaRPr lang="en-US" sz="2000" dirty="0">
              <a:solidFill>
                <a:prstClr val="black"/>
              </a:solidFill>
              <a:latin typeface="Times New Roman" pitchFamily="18" charset="0"/>
              <a:cs typeface="Times New Roman" pitchFamily="18" charset="0"/>
            </a:endParaRPr>
          </a:p>
          <a:p>
            <a:pPr marL="0" lvl="0" indent="0">
              <a:buNone/>
            </a:pPr>
            <a:r>
              <a:rPr lang="en-US" sz="2000" dirty="0">
                <a:solidFill>
                  <a:prstClr val="black"/>
                </a:solidFill>
                <a:latin typeface="Times New Roman" pitchFamily="18" charset="0"/>
                <a:cs typeface="Times New Roman" pitchFamily="18" charset="0"/>
              </a:rPr>
              <a:t>v) In social case work no room is given for creating the feelings of dependency and inferiority on the part of the client. Rather his/her energy and capacity are diverted towards the solution of his/her problem. </a:t>
            </a:r>
          </a:p>
          <a:p>
            <a:pPr mar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42265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155</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Definition and Components  of Social Case Work</vt:lpstr>
      <vt:lpstr>PowerPoint Presentation</vt:lpstr>
      <vt:lpstr>PowerPoint Presentation</vt:lpstr>
      <vt:lpstr>Components of Social Case Work:</vt:lpstr>
      <vt:lpstr>1) Person:</vt:lpstr>
      <vt:lpstr>Cont’</vt:lpstr>
      <vt:lpstr>2) Problem:</vt:lpstr>
      <vt:lpstr>3) Place/Agency:</vt:lpstr>
      <vt:lpstr>4) Process:</vt:lpstr>
      <vt:lpstr>5) Professional Representative:</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Components  of Social Case Work</dc:title>
  <dc:creator>Acer</dc:creator>
  <cp:lastModifiedBy>Abdul Rehman</cp:lastModifiedBy>
  <cp:revision>29</cp:revision>
  <dcterms:created xsi:type="dcterms:W3CDTF">2020-05-07T21:26:15Z</dcterms:created>
  <dcterms:modified xsi:type="dcterms:W3CDTF">2020-05-08T20:25:12Z</dcterms:modified>
</cp:coreProperties>
</file>